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327" r:id="rId2"/>
    <p:sldId id="387" r:id="rId3"/>
    <p:sldId id="393" r:id="rId4"/>
    <p:sldId id="395" r:id="rId5"/>
    <p:sldId id="397" r:id="rId6"/>
    <p:sldId id="396" r:id="rId7"/>
    <p:sldId id="398" r:id="rId8"/>
    <p:sldId id="399" r:id="rId9"/>
    <p:sldId id="40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AC9"/>
    <a:srgbClr val="3F76A4"/>
    <a:srgbClr val="D7D3CA"/>
    <a:srgbClr val="775C35"/>
    <a:srgbClr val="AD864D"/>
    <a:srgbClr val="AA844C"/>
    <a:srgbClr val="C1A275"/>
    <a:srgbClr val="D1BA98"/>
    <a:srgbClr val="732E00"/>
    <a:srgbClr val="52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660"/>
  </p:normalViewPr>
  <p:slideViewPr>
    <p:cSldViewPr snapToGrid="0">
      <p:cViewPr>
        <p:scale>
          <a:sx n="126" d="100"/>
          <a:sy n="126" d="100"/>
        </p:scale>
        <p:origin x="6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302D2-1171-514E-8307-451EB9E1A418}" type="datetimeFigureOut">
              <a:rPr kumimoji="1" lang="ko-KR" altLang="en-US" smtClean="0"/>
              <a:t>2019. 4. 10.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101-982A-7946-B444-2278CEFDE0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15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94A9-BD5B-E04B-8FDD-CE70ECC53C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5601-741E-9D43-8B5F-6798B5E16A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6E5-3C40-4143-8D6A-F00D176AB4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A39-2172-0D4A-BE1C-7CF02E142D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F6CD-2D39-334D-B92A-6779C54576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9183-DCB7-7F49-9440-A486466138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8EB1-7BC3-3244-9DF8-8D9CE16EDD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7E13-D28E-6147-85BA-5EC43DF3AB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347F-3FBE-5D41-AAB4-3DC054732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94FF-DFE9-764E-BBD2-1E0C18C9EB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895F-1A09-614A-A968-1DB161D0A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9CB-D017-7647-AAF5-5E31572590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-1631545" y="1131339"/>
            <a:ext cx="8718891" cy="9101778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1" y="7005590"/>
              <a:ext cx="4340084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867190" y="1836797"/>
            <a:ext cx="4952233" cy="10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i="1" dirty="0">
                <a:solidFill>
                  <a:schemeClr val="accent1">
                    <a:lumMod val="50000"/>
                  </a:schemeClr>
                </a:solidFill>
              </a:rPr>
              <a:t>Global Lounge Access System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USECASE</a:t>
            </a:r>
            <a:r>
              <a:rPr lang="ko-KR" alt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91" y="1997244"/>
            <a:ext cx="2500490" cy="27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9A81B-4B68-4840-AA76-DEFEC54EE716}"/>
              </a:ext>
            </a:extLst>
          </p:cNvPr>
          <p:cNvSpPr txBox="1"/>
          <p:nvPr/>
        </p:nvSpPr>
        <p:spPr>
          <a:xfrm>
            <a:off x="4292301" y="94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CD9B-BDD4-2D47-A627-19F690E9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0" y="1678193"/>
            <a:ext cx="4029250" cy="65621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3EC9D-C2DB-7847-8393-0F22DD5799BF}"/>
              </a:ext>
            </a:extLst>
          </p:cNvPr>
          <p:cNvSpPr/>
          <p:nvPr/>
        </p:nvSpPr>
        <p:spPr>
          <a:xfrm>
            <a:off x="9664072" y="3221988"/>
            <a:ext cx="23084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Team No. 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C452A1-7C12-3A47-B22B-03F48F0E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CONTENTS</a:t>
            </a: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208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75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04804" y="4263559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50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407223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100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612265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3028970" y="3082058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5647" y="4456127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92598" y="4424467"/>
            <a:ext cx="174651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40276" y="3055115"/>
            <a:ext cx="273039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정의표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56761-AE1C-324C-BFC7-9A1B62B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</a:t>
            </a:r>
            <a:r>
              <a:rPr lang="ko-KR" altLang="en-US" sz="2800" b="1" kern="0" dirty="0">
                <a:solidFill>
                  <a:prstClr val="white"/>
                </a:solidFill>
              </a:rPr>
              <a:t> 시스템 개요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3A0E55-8A2E-DE4A-875D-01357D564133}"/>
              </a:ext>
            </a:extLst>
          </p:cNvPr>
          <p:cNvGrpSpPr/>
          <p:nvPr/>
        </p:nvGrpSpPr>
        <p:grpSpPr>
          <a:xfrm>
            <a:off x="4085575" y="2054270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43" name="양쪽 모서리가 둥근 사각형 42">
              <a:extLst>
                <a:ext uri="{FF2B5EF4-FFF2-40B4-BE49-F238E27FC236}">
                  <a16:creationId xmlns:a16="http://schemas.microsoft.com/office/drawing/2014/main" id="{BA67037B-87E8-884E-91F6-61B31ECFD5AF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21">
              <a:extLst>
                <a:ext uri="{FF2B5EF4-FFF2-40B4-BE49-F238E27FC236}">
                  <a16:creationId xmlns:a16="http://schemas.microsoft.com/office/drawing/2014/main" id="{6D10C6B4-8FBE-D44E-A574-B37D4572BAB7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양쪽 모서리가 둥근 사각형 44">
              <a:extLst>
                <a:ext uri="{FF2B5EF4-FFF2-40B4-BE49-F238E27FC236}">
                  <a16:creationId xmlns:a16="http://schemas.microsoft.com/office/drawing/2014/main" id="{11619438-69BD-0440-8A14-82139FAA1EB3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953771-BCB5-6949-B10F-E3D3375CB216}"/>
              </a:ext>
            </a:extLst>
          </p:cNvPr>
          <p:cNvGrpSpPr/>
          <p:nvPr/>
        </p:nvGrpSpPr>
        <p:grpSpPr>
          <a:xfrm rot="5400000">
            <a:off x="6309399" y="2054563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47" name="양쪽 모서리가 둥근 사각형 46">
              <a:extLst>
                <a:ext uri="{FF2B5EF4-FFF2-40B4-BE49-F238E27FC236}">
                  <a16:creationId xmlns:a16="http://schemas.microsoft.com/office/drawing/2014/main" id="{15255B4E-8671-AF48-823D-306B222E02CE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25">
              <a:extLst>
                <a:ext uri="{FF2B5EF4-FFF2-40B4-BE49-F238E27FC236}">
                  <a16:creationId xmlns:a16="http://schemas.microsoft.com/office/drawing/2014/main" id="{E66FD646-8988-654D-8B59-785E0E19E628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F8F75A90-E2C4-7E42-93A2-953C7E33A090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161EFC-9DD6-A04E-B54D-012B566521FE}"/>
              </a:ext>
            </a:extLst>
          </p:cNvPr>
          <p:cNvGrpSpPr/>
          <p:nvPr/>
        </p:nvGrpSpPr>
        <p:grpSpPr>
          <a:xfrm rot="10800000">
            <a:off x="6309107" y="4386492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403D79F0-0750-8448-95F8-B91BCBBE6CB8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29">
              <a:extLst>
                <a:ext uri="{FF2B5EF4-FFF2-40B4-BE49-F238E27FC236}">
                  <a16:creationId xmlns:a16="http://schemas.microsoft.com/office/drawing/2014/main" id="{BF6730D7-12C4-E646-A81F-B7AB49B59EE6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2326175F-A51E-0945-B8F1-3D88D70936DC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E6839E-87F2-7141-AFE5-F868A72C8E7C}"/>
              </a:ext>
            </a:extLst>
          </p:cNvPr>
          <p:cNvGrpSpPr/>
          <p:nvPr/>
        </p:nvGrpSpPr>
        <p:grpSpPr>
          <a:xfrm rot="16200000">
            <a:off x="4082607" y="4386200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55" name="양쪽 모서리가 둥근 사각형 54">
              <a:extLst>
                <a:ext uri="{FF2B5EF4-FFF2-40B4-BE49-F238E27FC236}">
                  <a16:creationId xmlns:a16="http://schemas.microsoft.com/office/drawing/2014/main" id="{FBB4ADBB-1DD9-4F4B-893A-44ED1737957D}"/>
                </a:ext>
              </a:extLst>
            </p:cNvPr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33">
              <a:extLst>
                <a:ext uri="{FF2B5EF4-FFF2-40B4-BE49-F238E27FC236}">
                  <a16:creationId xmlns:a16="http://schemas.microsoft.com/office/drawing/2014/main" id="{C9FE2AC9-28D2-AE47-A74C-273784638EB4}"/>
                </a:ext>
              </a:extLst>
            </p:cNvPr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465FCCBB-0EE7-AC44-A8F7-FC63393701EF}"/>
                </a:ext>
              </a:extLst>
            </p:cNvPr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7BD67C1-BC05-0C44-8A48-A75201DB3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47230" y="3510517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4D6637A7-1DAB-EF44-B727-918055899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EC9ADBC-D5DE-4A48-B7B5-351377A11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1" name="Group 28">
            <a:extLst>
              <a:ext uri="{FF2B5EF4-FFF2-40B4-BE49-F238E27FC236}">
                <a16:creationId xmlns:a16="http://schemas.microsoft.com/office/drawing/2014/main" id="{E8D57ACA-2FB3-954A-833E-383ED0DE4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8616" y="3526706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07547821-F11D-2F48-BC1B-EF775BC8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DB1E9B0E-C6DB-2247-A248-A7417E32A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839427-2BE2-A547-ACFB-1FB4FC1A4BBA}"/>
              </a:ext>
            </a:extLst>
          </p:cNvPr>
          <p:cNvGrpSpPr/>
          <p:nvPr/>
        </p:nvGrpSpPr>
        <p:grpSpPr>
          <a:xfrm>
            <a:off x="4303401" y="4559092"/>
            <a:ext cx="300051" cy="33257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3D3F07F8-8398-2D45-91DE-9CC162AA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7891BCF-3E74-1E4C-B7B6-504D0A67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0D9F0BE0-E5DE-1343-9E1C-B8BA9EBF1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DA850612-622F-064B-BB7D-B8FF3E675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32677ED-7671-4C42-B2C8-1D30D29E3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8D1346-90FF-2042-A0A9-1651CD87DBE8}"/>
              </a:ext>
            </a:extLst>
          </p:cNvPr>
          <p:cNvSpPr/>
          <p:nvPr/>
        </p:nvSpPr>
        <p:spPr>
          <a:xfrm>
            <a:off x="7255557" y="1861644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출입이 허가된 외부인의 출입과 데이터 관리를 원활하게 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2AE5D-FAC9-DF4B-93DE-E57605E08A55}"/>
              </a:ext>
            </a:extLst>
          </p:cNvPr>
          <p:cNvSpPr/>
          <p:nvPr/>
        </p:nvSpPr>
        <p:spPr>
          <a:xfrm>
            <a:off x="7255556" y="5244228"/>
            <a:ext cx="2435125" cy="1401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통계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기본적으로 일별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월별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국가별로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엑셀파일로 데이터 내보내기 가능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55080-F45B-624F-B246-8C618104C07E}"/>
              </a:ext>
            </a:extLst>
          </p:cNvPr>
          <p:cNvSpPr/>
          <p:nvPr/>
        </p:nvSpPr>
        <p:spPr>
          <a:xfrm>
            <a:off x="2547468" y="1861644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외부인 출입 통제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학생이나 관계자가 아닌 외부인의 자유로운 출입을 통제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557AF4-511F-244B-9741-FBA99AA8CB74}"/>
              </a:ext>
            </a:extLst>
          </p:cNvPr>
          <p:cNvSpPr/>
          <p:nvPr/>
        </p:nvSpPr>
        <p:spPr>
          <a:xfrm>
            <a:off x="2547467" y="5244228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원활한 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수기작성에서 자동으로 데이터를 수집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7AE37656-417A-0D4F-8BFE-CA0B352422B0}"/>
              </a:ext>
            </a:extLst>
          </p:cNvPr>
          <p:cNvSpPr>
            <a:spLocks noEditPoints="1"/>
          </p:cNvSpPr>
          <p:nvPr/>
        </p:nvSpPr>
        <p:spPr bwMode="auto">
          <a:xfrm>
            <a:off x="7798503" y="4527784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EFC47-5D60-1348-B4D3-134498D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</a:t>
            </a:r>
            <a:r>
              <a:rPr lang="ko-KR" altLang="en-US" sz="2800" b="1" kern="0" dirty="0">
                <a:solidFill>
                  <a:prstClr val="white"/>
                </a:solidFill>
              </a:rPr>
              <a:t> 기능적 요구사항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77B5A0-AA22-A548-93ED-6AEA950E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1603D4-40F4-3843-B783-B2E010B5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14"/>
              </p:ext>
            </p:extLst>
          </p:nvPr>
        </p:nvGraphicFramePr>
        <p:xfrm>
          <a:off x="1301513" y="1537798"/>
          <a:ext cx="9888925" cy="4351337"/>
        </p:xfrm>
        <a:graphic>
          <a:graphicData uri="http://schemas.openxmlformats.org/drawingml/2006/table">
            <a:tbl>
              <a:tblPr/>
              <a:tblGrid>
                <a:gridCol w="493787">
                  <a:extLst>
                    <a:ext uri="{9D8B030D-6E8A-4147-A177-3AD203B41FA5}">
                      <a16:colId xmlns:a16="http://schemas.microsoft.com/office/drawing/2014/main" val="2787483543"/>
                    </a:ext>
                  </a:extLst>
                </a:gridCol>
                <a:gridCol w="1886807">
                  <a:extLst>
                    <a:ext uri="{9D8B030D-6E8A-4147-A177-3AD203B41FA5}">
                      <a16:colId xmlns:a16="http://schemas.microsoft.com/office/drawing/2014/main" val="2682796090"/>
                    </a:ext>
                  </a:extLst>
                </a:gridCol>
                <a:gridCol w="7508331">
                  <a:extLst>
                    <a:ext uri="{9D8B030D-6E8A-4147-A177-3AD203B41FA5}">
                      <a16:colId xmlns:a16="http://schemas.microsoft.com/office/drawing/2014/main" val="4243496422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정의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184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우회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사용자가 입력한 학번과 비밀번호를 학교 데이터베이스에 간접 접근하여 학생의 정보를 인증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5046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실질 로그인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현재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로그인을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할 사용자의 정보를 서버로 요청하여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코드와 정보를 받는다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7079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 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태그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어플리케이션에 생성된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코드를 카메라 인식 모듈에 태그를 수행한다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55162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04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닫기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출입문이 지나간 후 또는 사용자 인증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초 후에는 출입문을 자동으로 닫는다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11677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출입문 열기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태그 후 서버로 인증에 성공하거나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서버 시스템 관리자가 출입문 개방 버튼 클릭 시 출입문을 개방한다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390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데이터 수집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사용자가 출입문을 지나갈 </a:t>
                      </a:r>
                      <a:r>
                        <a:rPr lang="ko-KR" altLang="en-US" sz="1100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떄에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사용자의 정보를 데이터베이스에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4283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일별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000" b="1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통계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현재까지 축적된 데이터를 기반으로 일별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월별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국가별 출입 횟수를 조회한다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51379"/>
                  </a:ext>
                </a:extLst>
              </a:tr>
              <a:tr h="4917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00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08</a:t>
                      </a:r>
                      <a:endParaRPr lang="ko-KR" altLang="en-US" sz="17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엑셀 출력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 시스템 관리자가 서버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내보내기 버튼을 클릭하면 현재 정보를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Excel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로 저장한다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7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3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3-1.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Actor</a:t>
            </a:r>
            <a:r>
              <a:rPr lang="ko-KR" altLang="en-US" sz="2800" b="1" kern="0" dirty="0">
                <a:solidFill>
                  <a:prstClr val="white"/>
                </a:solidFill>
              </a:rPr>
              <a:t> 목록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52161-983B-8F41-B042-FD00B344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80112"/>
              </p:ext>
            </p:extLst>
          </p:nvPr>
        </p:nvGraphicFramePr>
        <p:xfrm>
          <a:off x="1068267" y="1541846"/>
          <a:ext cx="10055465" cy="4351341"/>
        </p:xfrm>
        <a:graphic>
          <a:graphicData uri="http://schemas.openxmlformats.org/drawingml/2006/table">
            <a:tbl>
              <a:tblPr/>
              <a:tblGrid>
                <a:gridCol w="487769">
                  <a:extLst>
                    <a:ext uri="{9D8B030D-6E8A-4147-A177-3AD203B41FA5}">
                      <a16:colId xmlns:a16="http://schemas.microsoft.com/office/drawing/2014/main" val="3854306756"/>
                    </a:ext>
                  </a:extLst>
                </a:gridCol>
                <a:gridCol w="1702725">
                  <a:extLst>
                    <a:ext uri="{9D8B030D-6E8A-4147-A177-3AD203B41FA5}">
                      <a16:colId xmlns:a16="http://schemas.microsoft.com/office/drawing/2014/main" val="4129820702"/>
                    </a:ext>
                  </a:extLst>
                </a:gridCol>
                <a:gridCol w="1559715">
                  <a:extLst>
                    <a:ext uri="{9D8B030D-6E8A-4147-A177-3AD203B41FA5}">
                      <a16:colId xmlns:a16="http://schemas.microsoft.com/office/drawing/2014/main" val="178320588"/>
                    </a:ext>
                  </a:extLst>
                </a:gridCol>
                <a:gridCol w="6305256">
                  <a:extLst>
                    <a:ext uri="{9D8B030D-6E8A-4147-A177-3AD203B41FA5}">
                      <a16:colId xmlns:a16="http://schemas.microsoft.com/office/drawing/2014/main" val="3685085088"/>
                    </a:ext>
                  </a:extLst>
                </a:gridCol>
              </a:tblGrid>
              <a:tr h="47315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Actor</a:t>
                      </a:r>
                      <a:endParaRPr lang="en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0602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학생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PRIMARY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세종대학교 학생으로 어플리케이션에 로그인 후 </a:t>
                      </a: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QR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코드를 이용해 출입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9398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관계자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PRIMARY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글로벌 라운지의 관리자로 학생의 출입 정보를 조회 및 관리</a:t>
                      </a:r>
                      <a:endParaRPr lang="en" altLang="ko-KR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3843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 출입 게스트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PRIMARY ACTOR</a:t>
                      </a:r>
                      <a:endParaRPr lang="en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세종대학교 학생이 아닌 외부인으로 글로벌 라운지에 출입을 하려는 사람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386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04</a:t>
                      </a: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시스템 관리자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" sz="11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 </a:t>
                      </a: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PRIMARY ACTOR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</a:rPr>
                        <a:t>학생의 출입 정보를 조회 및 관리하며 세종대학교 학생 외의 사람까지 출입을 허가</a:t>
                      </a:r>
                      <a:endParaRPr lang="en-US" altLang="ko-KR" sz="11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75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05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서버 시스템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SECONDARY ACTOR</a:t>
                      </a:r>
                      <a:endParaRPr lang="en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글로벌 라운지의 출입 정보를 기록하며 관리자에게 정보를 제공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427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어플리케이션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SECONDARY ACTOR</a:t>
                      </a:r>
                      <a:endParaRPr lang="en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Enjoy your stylish business and campus life with BIZC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869"/>
                  </a:ext>
                </a:extLst>
              </a:tr>
              <a:tr h="55402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en-US" altLang="ko-KR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07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출입문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10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SECONDARY ACTOR</a:t>
                      </a:r>
                      <a:endParaRPr lang="en" sz="110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식별된 사용자에게만 출입을 허가함</a:t>
                      </a:r>
                      <a:endParaRPr lang="en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3093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C3F7-1347-B14C-A4A3-E2871A0C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3-2.</a:t>
            </a:r>
            <a:r>
              <a:rPr lang="ko-KR" altLang="en-US" sz="2800" b="1" kern="0" dirty="0">
                <a:solidFill>
                  <a:prstClr val="white"/>
                </a:solidFill>
              </a:rPr>
              <a:t> 전체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C3FD29-6DAF-EF40-8852-554A981D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84" y="1618811"/>
            <a:ext cx="10504432" cy="47903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2E2DC-51CA-8F46-AA56-0A724C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859452" y="154436"/>
            <a:ext cx="8410031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3-3.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사전</a:t>
            </a:r>
            <a:r>
              <a:rPr lang="en-US" altLang="ko-KR" sz="2800" b="1" kern="0" dirty="0">
                <a:solidFill>
                  <a:prstClr val="white"/>
                </a:solidFill>
              </a:rPr>
              <a:t>/</a:t>
            </a:r>
            <a:r>
              <a:rPr lang="ko-KR" altLang="en-US" sz="2800" b="1" kern="0" dirty="0">
                <a:solidFill>
                  <a:prstClr val="white"/>
                </a:solidFill>
              </a:rPr>
              <a:t>사후 조건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01F75-E618-8443-B171-9A013AE21224}"/>
              </a:ext>
            </a:extLst>
          </p:cNvPr>
          <p:cNvSpPr/>
          <p:nvPr/>
        </p:nvSpPr>
        <p:spPr>
          <a:xfrm>
            <a:off x="651641" y="1872521"/>
            <a:ext cx="885496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세종대학교 학번 발급을 받아야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 학생의 정보는 서버 데이터 베이스에 존재 해야한다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F1A0C-2962-CB4B-86C2-93F19E44B5A9}"/>
              </a:ext>
            </a:extLst>
          </p:cNvPr>
          <p:cNvSpPr/>
          <p:nvPr/>
        </p:nvSpPr>
        <p:spPr>
          <a:xfrm>
            <a:off x="651639" y="4258163"/>
            <a:ext cx="10825655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사후 조건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서버로부터 받은 학생 정보와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정보를 어플리케이션 화면에 보여준다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 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QR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이용해 출입을 한다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A36F9A-D50C-EE40-AADE-C1155D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3-4.</a:t>
            </a:r>
            <a:r>
              <a:rPr lang="ko-KR" altLang="en-US" sz="2800" b="1" kern="0" dirty="0">
                <a:solidFill>
                  <a:prstClr val="white"/>
                </a:solidFill>
              </a:rPr>
              <a:t> 어플리케이션 로그인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F6C1C-5946-F546-A7AA-CB4110B7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91" y="1384957"/>
            <a:ext cx="9505074" cy="50809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6E2C0-18AB-8846-A9F8-F87ABF8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704659" y="154436"/>
            <a:ext cx="7082635" cy="9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</a:t>
            </a:r>
            <a:r>
              <a:rPr lang="ko-KR" altLang="en-US" sz="2800" b="1" kern="0" dirty="0">
                <a:solidFill>
                  <a:prstClr val="white"/>
                </a:solidFill>
              </a:rPr>
              <a:t> 변수 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정의표</a:t>
            </a:r>
            <a:r>
              <a:rPr lang="ko-KR" altLang="en-US" sz="2800" b="1" kern="0" dirty="0">
                <a:solidFill>
                  <a:prstClr val="white"/>
                </a:solidFill>
              </a:rPr>
              <a:t> </a:t>
            </a:r>
            <a:endParaRPr lang="en-US" altLang="ko-KR" sz="36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1050" kern="0" dirty="0" err="1">
                <a:solidFill>
                  <a:srgbClr val="A17D60"/>
                </a:solidFill>
              </a:rPr>
              <a:t>Sejong</a:t>
            </a:r>
            <a:r>
              <a:rPr lang="en-US" altLang="ko-KR" sz="1050" kern="0" dirty="0">
                <a:solidFill>
                  <a:srgbClr val="A17D60"/>
                </a:solidFill>
              </a:rPr>
              <a:t> University Computer Engineering </a:t>
            </a:r>
            <a:r>
              <a:rPr lang="en-US" altLang="ko-KR" sz="1050" kern="0" dirty="0" err="1">
                <a:solidFill>
                  <a:srgbClr val="A17D60"/>
                </a:solidFill>
              </a:rPr>
              <a:t>Capston</a:t>
            </a:r>
            <a:r>
              <a:rPr lang="en-US" altLang="ko-KR" sz="1050" kern="0" dirty="0">
                <a:solidFill>
                  <a:srgbClr val="A17D60"/>
                </a:solidFill>
              </a:rPr>
              <a:t> Design</a:t>
            </a:r>
            <a:endParaRPr lang="ko-KR" altLang="en-US" sz="3200" kern="0" dirty="0">
              <a:solidFill>
                <a:srgbClr val="A17D6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F7A25-5748-3548-9281-84B3DFF8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8B000-E598-8F4C-8E42-453ABF82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252924"/>
            <a:ext cx="10048240" cy="51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115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460</Words>
  <Application>Microsoft Macintosh PowerPoint</Application>
  <PresentationFormat>와이드스크린</PresentationFormat>
  <Paragraphs>112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임소율</cp:lastModifiedBy>
  <cp:revision>143</cp:revision>
  <dcterms:created xsi:type="dcterms:W3CDTF">2019-02-08T07:37:09Z</dcterms:created>
  <dcterms:modified xsi:type="dcterms:W3CDTF">2019-04-10T07:31:26Z</dcterms:modified>
</cp:coreProperties>
</file>